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31"/>
  </p:notesMasterIdLst>
  <p:handoutMasterIdLst>
    <p:handoutMasterId r:id="rId32"/>
  </p:handoutMasterIdLst>
  <p:sldIdLst>
    <p:sldId id="265" r:id="rId8"/>
    <p:sldId id="326" r:id="rId9"/>
    <p:sldId id="327" r:id="rId10"/>
    <p:sldId id="356" r:id="rId11"/>
    <p:sldId id="393" r:id="rId12"/>
    <p:sldId id="394" r:id="rId13"/>
    <p:sldId id="395" r:id="rId14"/>
    <p:sldId id="396" r:id="rId15"/>
    <p:sldId id="397" r:id="rId16"/>
    <p:sldId id="398" r:id="rId17"/>
    <p:sldId id="400" r:id="rId18"/>
    <p:sldId id="401" r:id="rId19"/>
    <p:sldId id="402" r:id="rId20"/>
    <p:sldId id="403" r:id="rId21"/>
    <p:sldId id="404" r:id="rId22"/>
    <p:sldId id="411" r:id="rId23"/>
    <p:sldId id="409" r:id="rId24"/>
    <p:sldId id="405" r:id="rId25"/>
    <p:sldId id="406" r:id="rId26"/>
    <p:sldId id="407" r:id="rId27"/>
    <p:sldId id="410" r:id="rId28"/>
    <p:sldId id="408" r:id="rId29"/>
    <p:sldId id="343" r:id="rId30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文胜" initials="程" lastIdx="1" clrIdx="0">
    <p:extLst>
      <p:ext uri="{19B8F6BF-5375-455C-9EA6-DF929625EA0E}">
        <p15:presenceInfo xmlns:p15="http://schemas.microsoft.com/office/powerpoint/2012/main" userId="1fa8d855b4ce2c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F5C0"/>
    <a:srgbClr val="0000FF"/>
    <a:srgbClr val="0066FF"/>
    <a:srgbClr val="A71930"/>
    <a:srgbClr val="FFFF99"/>
    <a:srgbClr val="B9E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548E6-3DD4-4112-B45D-DD032B0B5B37}" v="61" dt="2020-01-30T12:57:4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870" autoAdjust="0"/>
  </p:normalViewPr>
  <p:slideViewPr>
    <p:cSldViewPr>
      <p:cViewPr varScale="1">
        <p:scale>
          <a:sx n="81" d="100"/>
          <a:sy n="81" d="100"/>
        </p:scale>
        <p:origin x="1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111496-B189-429B-AFC5-24D1D34733DC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90CB45-27BB-4BD8-9A38-71B07E44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6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628FCE6-EDDF-4DAD-B7E1-744EFADB451A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2938DFF-218C-4948-B31E-06D658EB2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8DFF-218C-4948-B31E-06D658EB2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316538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5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1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621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7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9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31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5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84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47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67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7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1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109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81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4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9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668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38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19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836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3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2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4740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40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63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63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41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460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21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2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288062"/>
            <a:ext cx="9144000" cy="467416"/>
          </a:xfrm>
          <a:prstGeom prst="rect">
            <a:avLst/>
          </a:prstGeom>
        </p:spPr>
        <p:txBody>
          <a:bodyPr anchor="ctr"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1091259"/>
            <a:ext cx="9144000" cy="520562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4767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066800"/>
            <a:ext cx="8229600" cy="5211917"/>
          </a:xfrm>
        </p:spPr>
        <p:txBody>
          <a:bodyPr tIns="0" rIns="0" bIns="0" anchor="ctr"/>
          <a:lstStyle>
            <a:lvl1pPr algn="ctr">
              <a:buFontTx/>
              <a:buNone/>
              <a:defRPr sz="4400">
                <a:solidFill>
                  <a:srgbClr val="B60225"/>
                </a:solidFill>
              </a:defRPr>
            </a:lvl1pPr>
            <a:lvl2pPr marL="228600" indent="-228600" algn="ctr">
              <a:buClr>
                <a:srgbClr val="C03137"/>
              </a:buClr>
              <a:buFontTx/>
              <a:buNone/>
              <a:defRPr sz="2400"/>
            </a:lvl2pPr>
            <a:lvl3pPr marL="458788" indent="-230188" algn="ctr">
              <a:buFontTx/>
              <a:buNone/>
              <a:defRPr/>
            </a:lvl3pPr>
            <a:lvl4pPr marL="458788" indent="-230188" algn="ctr">
              <a:buFontTx/>
              <a:buNone/>
              <a:defRPr/>
            </a:lvl4pPr>
            <a:lvl5pPr marL="458788" indent="-230188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38975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Lef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367657"/>
            <a:ext cx="8229600" cy="4804543"/>
          </a:xfrm>
        </p:spPr>
        <p:txBody>
          <a:bodyPr tIns="0" rIns="0" bIns="0"/>
          <a:lstStyle>
            <a:lvl1pPr>
              <a:buFontTx/>
              <a:buNone/>
              <a:defRPr>
                <a:solidFill>
                  <a:srgbClr val="B60225"/>
                </a:solidFill>
              </a:defRPr>
            </a:lvl1pPr>
            <a:lvl2pPr marL="228600" indent="-228600">
              <a:buClr>
                <a:srgbClr val="C03137"/>
              </a:buClr>
              <a:buFont typeface="Arial"/>
              <a:buChar char="•"/>
              <a:defRPr sz="2400"/>
            </a:lvl2pPr>
            <a:lvl3pPr marL="458788" indent="-230188">
              <a:defRPr/>
            </a:lvl3pPr>
            <a:lvl4pPr marL="458788" indent="-230188">
              <a:defRPr/>
            </a:lvl4pPr>
            <a:lvl5pPr marL="4587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5399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2"/>
          </p:nvPr>
        </p:nvSpPr>
        <p:spPr>
          <a:xfrm>
            <a:off x="457199" y="1384047"/>
            <a:ext cx="5275716" cy="4788153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7"/>
          </p:nvPr>
        </p:nvSpPr>
        <p:spPr>
          <a:xfrm>
            <a:off x="6087218" y="1094980"/>
            <a:ext cx="3056782" cy="166139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1"/>
          </p:nvPr>
        </p:nvSpPr>
        <p:spPr>
          <a:xfrm>
            <a:off x="6087218" y="4619039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2"/>
          </p:nvPr>
        </p:nvSpPr>
        <p:spPr>
          <a:xfrm>
            <a:off x="6087218" y="2850446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36146" y="1094981"/>
            <a:ext cx="4107853" cy="5173084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199" y="1392239"/>
            <a:ext cx="4229101" cy="4805361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3376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404" y="152400"/>
            <a:ext cx="8763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05" y="946942"/>
            <a:ext cx="8763000" cy="534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</p:txBody>
      </p:sp>
      <p:pic>
        <p:nvPicPr>
          <p:cNvPr id="9" name="Picture 7" descr="PPTbackground_Red.jpg"/>
          <p:cNvPicPr>
            <a:picLocks noChangeAspect="1"/>
          </p:cNvPicPr>
          <p:nvPr userDrawn="1"/>
        </p:nvPicPr>
        <p:blipFill>
          <a:blip r:embed="rId12"/>
          <a:srcRect b="97814"/>
          <a:stretch>
            <a:fillRect/>
          </a:stretch>
        </p:blipFill>
        <p:spPr bwMode="auto">
          <a:xfrm flipH="1">
            <a:off x="0" y="-11905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6289452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2334"/>
            <a:ext cx="941771" cy="331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r>
              <a:rPr lang="de-DE" sz="1600" b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                    </a:t>
            </a: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endParaRPr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2/15/2022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2/15/2022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2/15/2022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background_Red.jpg"/>
          <p:cNvPicPr>
            <a:picLocks noChangeAspect="1"/>
          </p:cNvPicPr>
          <p:nvPr/>
        </p:nvPicPr>
        <p:blipFill>
          <a:blip r:embed="rId7"/>
          <a:srcRect b="97814"/>
          <a:stretch>
            <a:fillRect/>
          </a:stretch>
        </p:blipFill>
        <p:spPr bwMode="auto">
          <a:xfrm flipH="1">
            <a:off x="0" y="0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8788" y="13303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24" name="Picture 4" descr="SBU horz_2clr_cmyk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5275"/>
            <a:ext cx="3619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278563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UNY_CircleOnly_50blk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21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5400" kern="1200" baseline="6000">
          <a:solidFill>
            <a:schemeClr val="bg1"/>
          </a:solidFill>
          <a:latin typeface="Helvetica"/>
          <a:ea typeface="ＭＳ Ｐゴシック" pitchFamily="-112" charset="-128"/>
          <a:cs typeface="Helvetica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8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/>
              <a:t>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9D9D83-D148-4C00-A5D4-528EFDA1C339}"/>
              </a:ext>
            </a:extLst>
          </p:cNvPr>
          <p:cNvSpPr txBox="1"/>
          <p:nvPr/>
        </p:nvSpPr>
        <p:spPr>
          <a:xfrm>
            <a:off x="-76200" y="1447800"/>
            <a:ext cx="929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0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4000" dirty="0">
                <a:latin typeface="Helvetica"/>
                <a:ea typeface="ＭＳ Ｐゴシック" pitchFamily="-112" charset="-128"/>
                <a:cs typeface="Helvetica"/>
              </a:rPr>
              <a:t>Weekly Report</a:t>
            </a: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2400" dirty="0" err="1">
                <a:latin typeface="Helvetica"/>
                <a:ea typeface="ＭＳ Ｐゴシック" pitchFamily="-112" charset="-128"/>
                <a:cs typeface="Helvetica"/>
              </a:rPr>
              <a:t>Wensheng</a:t>
            </a:r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 Cheng</a:t>
            </a:r>
          </a:p>
          <a:p>
            <a:pPr algn="ctr"/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2022.2.7-2.14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66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 of Baseline QG-RPN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shows the top 100 proposals of QG-RPN output.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0D8B2F-8B63-4391-9EA5-028C45775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4954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17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 of Baseline QG-RPN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shows the top 100 proposals of QG-RPN output.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1AA5A-1A42-440E-9FDF-FCDC12C09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787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 of Baseline QG-RPN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shows the top 100 proposals of QG-RPN output.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0C18B-E3A3-45F7-84E4-27A77935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4" y="1524000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90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ResNet50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Instead of using the SOT pretrained baseline model, I load the COCO pretrained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backbone, and conv the template with the image.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C07E4E-9E53-47DE-B9E5-CCA86EF35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120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25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ResNet50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A98AB-3B93-4306-AB77-26C893D6B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7467600" cy="4200525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D72DB34-6076-417C-BF4F-58715AA54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output is different with the baseline backbone, which is pretrained on SOT datasets.</a:t>
            </a:r>
          </a:p>
        </p:txBody>
      </p:sp>
    </p:spTree>
    <p:extLst>
      <p:ext uri="{BB962C8B-B14F-4D97-AF65-F5344CB8AC3E}">
        <p14:creationId xmlns:p14="http://schemas.microsoft.com/office/powerpoint/2010/main" val="25613738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ResNet50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D5185-B7DF-43A7-B578-842295B186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7518399" cy="4229100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1A090B2-1FD5-4EB8-87CE-783AFEF9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output is different with the baseline backbone, which is pretrained on SOT datasets.</a:t>
            </a:r>
          </a:p>
        </p:txBody>
      </p:sp>
    </p:spTree>
    <p:extLst>
      <p:ext uri="{BB962C8B-B14F-4D97-AF65-F5344CB8AC3E}">
        <p14:creationId xmlns:p14="http://schemas.microsoft.com/office/powerpoint/2010/main" val="20338916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ResNet50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1A090B2-1FD5-4EB8-87CE-783AFEF9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output is different with the baseline backbone, which is pretrained on SOT datasets.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43A65-091A-4E99-A240-A7720A622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427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ResNet50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1A090B2-1FD5-4EB8-87CE-783AFEF9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The output is different with the baseline backbone, which is pretrained on SOT datasets.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FD447A-B24B-4053-B24A-C5FBEF8D5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69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</a:t>
            </a:r>
            <a:r>
              <a:rPr lang="en-US" altLang="zh-CN" dirty="0" err="1"/>
              <a:t>Swin</a:t>
            </a:r>
            <a:r>
              <a:rPr lang="en-US" altLang="zh-CN" dirty="0"/>
              <a:t>-S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To see the influence of backbones, I also loaded the COCO pretrained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-S backbone, and conv the template with the image.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6F92CC-2A45-49F5-B7D2-F53D264AF3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4" y="198120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465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</a:t>
            </a:r>
            <a:r>
              <a:rPr lang="en-US" altLang="zh-CN" dirty="0" err="1"/>
              <a:t>Swin</a:t>
            </a:r>
            <a:r>
              <a:rPr lang="en-US" altLang="zh-CN" dirty="0"/>
              <a:t>-S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D72DB34-6076-417C-BF4F-58715AA54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 err="1"/>
              <a:t>Swin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for some sequences, but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in other sequences.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FA45CA-9708-4307-9FA5-143B4FDB5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34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discussion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097337"/>
          </a:xfrm>
        </p:spPr>
        <p:txBody>
          <a:bodyPr/>
          <a:lstStyle/>
          <a:p>
            <a:r>
              <a:rPr lang="en-US" altLang="zh-CN" sz="2000" dirty="0"/>
              <a:t>Regard the false positive filtering problem as outlier detection, which is a specific study field in data science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Try feature similarity to find FP</a:t>
            </a:r>
          </a:p>
          <a:p>
            <a:r>
              <a:rPr lang="en-US" altLang="zh-CN" sz="2000" dirty="0"/>
              <a:t>Conclusion: yes, even some high score FP could be removed, but also some TPs are removed wrongly.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Try spatial/position relation to find FP</a:t>
            </a:r>
          </a:p>
          <a:p>
            <a:r>
              <a:rPr lang="en-US" altLang="zh-CN" sz="2000" dirty="0"/>
              <a:t>Conclusion: yes, this could remove some FP which has similar feature with others, but this need to be used carefully, since some high score TP could be removed wrongly.</a:t>
            </a:r>
          </a:p>
        </p:txBody>
      </p:sp>
    </p:spTree>
    <p:extLst>
      <p:ext uri="{BB962C8B-B14F-4D97-AF65-F5344CB8AC3E}">
        <p14:creationId xmlns:p14="http://schemas.microsoft.com/office/powerpoint/2010/main" val="29835935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</a:t>
            </a:r>
            <a:r>
              <a:rPr lang="en-US" altLang="zh-CN" dirty="0" err="1"/>
              <a:t>Swin</a:t>
            </a:r>
            <a:r>
              <a:rPr lang="en-US" altLang="zh-CN" dirty="0"/>
              <a:t>-S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FB63BD-C47A-49D3-8E3B-07B95406E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7721599" cy="4343400"/>
          </a:xfrm>
          <a:prstGeom prst="rect">
            <a:avLst/>
          </a:prstGeom>
        </p:spPr>
      </p:pic>
      <p:sp>
        <p:nvSpPr>
          <p:cNvPr id="12" name="内容占位符 8">
            <a:extLst>
              <a:ext uri="{FF2B5EF4-FFF2-40B4-BE49-F238E27FC236}">
                <a16:creationId xmlns:a16="http://schemas.microsoft.com/office/drawing/2014/main" id="{7305CEBA-D48B-4A12-8C62-E61B34DFB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 err="1"/>
              <a:t>Swin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for some sequences, but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in other sequences.</a:t>
            </a:r>
          </a:p>
        </p:txBody>
      </p:sp>
    </p:spTree>
    <p:extLst>
      <p:ext uri="{BB962C8B-B14F-4D97-AF65-F5344CB8AC3E}">
        <p14:creationId xmlns:p14="http://schemas.microsoft.com/office/powerpoint/2010/main" val="36109586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</a:t>
            </a:r>
            <a:r>
              <a:rPr lang="en-US" altLang="zh-CN" dirty="0" err="1"/>
              <a:t>Swin</a:t>
            </a:r>
            <a:r>
              <a:rPr lang="en-US" altLang="zh-CN" dirty="0"/>
              <a:t>-S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1A090B2-1FD5-4EB8-87CE-783AFEF9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shows one example that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82809-EE2A-4FB7-BC86-DC8100F32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05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of </a:t>
            </a:r>
            <a:r>
              <a:rPr lang="en-US" altLang="zh-CN" dirty="0" err="1"/>
              <a:t>Swin</a:t>
            </a:r>
            <a:r>
              <a:rPr lang="en-US" altLang="zh-CN" dirty="0"/>
              <a:t>-S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1A090B2-1FD5-4EB8-87CE-783AFEF95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shows one example that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8F278-B8BB-42A8-879F-750834D7D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127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26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27140F-0B33-4257-8F68-E50E910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F72CB-8094-4B85-81E3-71D721899453}"/>
              </a:ext>
            </a:extLst>
          </p:cNvPr>
          <p:cNvSpPr txBox="1"/>
          <p:nvPr/>
        </p:nvSpPr>
        <p:spPr>
          <a:xfrm>
            <a:off x="2515877" y="2590800"/>
            <a:ext cx="4053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End and Thanks!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30452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097337"/>
          </a:xfrm>
        </p:spPr>
        <p:txBody>
          <a:bodyPr/>
          <a:lstStyle/>
          <a:p>
            <a:r>
              <a:rPr lang="en-US" altLang="zh-CN" sz="2000" dirty="0"/>
              <a:t>Explore why the baseline model can’t capture some objects visually similar to the template.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 object is missed at which stage, backbone, QG-RPN, or QG-RCNN?</a:t>
            </a:r>
          </a:p>
          <a:p>
            <a:r>
              <a:rPr lang="en-US" altLang="zh-CN" sz="2000" dirty="0"/>
              <a:t>Conclusion: RPN. A typical example is the airplane 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/>
              <a:t>Backbone influence on the problem,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or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?</a:t>
            </a:r>
          </a:p>
          <a:p>
            <a:r>
              <a:rPr lang="en-US" altLang="zh-CN" sz="2000" dirty="0"/>
              <a:t>Conclusion: Not uniform. </a:t>
            </a:r>
            <a:r>
              <a:rPr lang="en-US" altLang="zh-CN" sz="2000" dirty="0" err="1"/>
              <a:t>Swin</a:t>
            </a:r>
            <a:r>
              <a:rPr lang="en-US" altLang="zh-CN" sz="2000" dirty="0"/>
              <a:t> gets better results on some sequences than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, but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also gets better results on other sequences.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Thoughts: SOT pretrained RPN is bad for our task, since it decreases the response of some objects similar with the template, try the one pretrained on detection task.</a:t>
            </a:r>
          </a:p>
        </p:txBody>
      </p:sp>
    </p:spTree>
    <p:extLst>
      <p:ext uri="{BB962C8B-B14F-4D97-AF65-F5344CB8AC3E}">
        <p14:creationId xmlns:p14="http://schemas.microsoft.com/office/powerpoint/2010/main" val="25233671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Backbone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9DD169-F6EC-4649-9E2B-BAC566AF4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469703" cy="4201708"/>
          </a:xfrm>
          <a:prstGeom prst="rect">
            <a:avLst/>
          </a:prstGeom>
        </p:spPr>
      </p:pic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I directly conv the template’s backbone feature with the image’s backbone feature, and get results below.</a:t>
            </a:r>
          </a:p>
        </p:txBody>
      </p:sp>
    </p:spTree>
    <p:extLst>
      <p:ext uri="{BB962C8B-B14F-4D97-AF65-F5344CB8AC3E}">
        <p14:creationId xmlns:p14="http://schemas.microsoft.com/office/powerpoint/2010/main" val="21929315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Backbone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0A00AF-AB91-4620-BFE1-C360224A7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" y="11430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104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Backbone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0EC43-E308-4481-A623-052E2A97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4" y="10668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09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QG-RPN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is the result of QG-RPN output.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1FB25-6320-4CC4-A0A4-74084D236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" y="146381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4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QG-RPN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3C522C-B3D6-4904-9CD9-A103CC707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0956"/>
            <a:ext cx="7848600" cy="441483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715B3B4-1105-490A-B0DF-E4C8ADE33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is the result of QG-RPN output.</a:t>
            </a:r>
          </a:p>
        </p:txBody>
      </p:sp>
    </p:spTree>
    <p:extLst>
      <p:ext uri="{BB962C8B-B14F-4D97-AF65-F5344CB8AC3E}">
        <p14:creationId xmlns:p14="http://schemas.microsoft.com/office/powerpoint/2010/main" val="352672588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 after Baseline QG-RPN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C80793-6AF2-473D-B24A-E51A08C70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59041"/>
            <a:ext cx="7780894" cy="4376753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AF00A4B-9573-4B1D-BF6B-C36BE984F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Below is the result of QG-RPN output.</a:t>
            </a:r>
          </a:p>
        </p:txBody>
      </p:sp>
    </p:spTree>
    <p:extLst>
      <p:ext uri="{BB962C8B-B14F-4D97-AF65-F5344CB8AC3E}">
        <p14:creationId xmlns:p14="http://schemas.microsoft.com/office/powerpoint/2010/main" val="173427097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tandard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emens internal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iemens intern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ony Brook Univers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EmoryTheme</Template>
  <TotalTime>22123</TotalTime>
  <Words>528</Words>
  <Application>Microsoft Office PowerPoint</Application>
  <PresentationFormat>全屏显示(4:3)</PresentationFormat>
  <Paragraphs>64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Lucida Grande</vt:lpstr>
      <vt:lpstr>ＭＳ Ｐゴシック</vt:lpstr>
      <vt:lpstr>Siemens Sans</vt:lpstr>
      <vt:lpstr>宋体</vt:lpstr>
      <vt:lpstr>Arial</vt:lpstr>
      <vt:lpstr>Calibri</vt:lpstr>
      <vt:lpstr>Helvetica</vt:lpstr>
      <vt:lpstr>Verdana</vt:lpstr>
      <vt:lpstr>Standard</vt:lpstr>
      <vt:lpstr>1_siemens internal</vt:lpstr>
      <vt:lpstr>2_siemens internal</vt:lpstr>
      <vt:lpstr>Office Theme</vt:lpstr>
      <vt:lpstr>1_Office Theme</vt:lpstr>
      <vt:lpstr>2_Office Theme</vt:lpstr>
      <vt:lpstr>Stony Brook University</vt:lpstr>
      <vt:lpstr>PowerPoint 演示文稿</vt:lpstr>
      <vt:lpstr>Last discussion</vt:lpstr>
      <vt:lpstr>This week</vt:lpstr>
      <vt:lpstr>Feature Map after Baseline Backbone</vt:lpstr>
      <vt:lpstr>Feature Map after Baseline Backbone</vt:lpstr>
      <vt:lpstr>Feature Map after Baseline Backbone</vt:lpstr>
      <vt:lpstr>Feature Map after Baseline QG-RPN</vt:lpstr>
      <vt:lpstr>Feature Map after Baseline QG-RPN</vt:lpstr>
      <vt:lpstr>Feature Map after Baseline QG-RPN</vt:lpstr>
      <vt:lpstr>Proposals of Baseline QG-RPN</vt:lpstr>
      <vt:lpstr>Proposals of Baseline QG-RPN</vt:lpstr>
      <vt:lpstr>Proposals of Baseline QG-RPN</vt:lpstr>
      <vt:lpstr>Feature Map of ResNet50</vt:lpstr>
      <vt:lpstr>Feature Map of ResNet50</vt:lpstr>
      <vt:lpstr>Feature Map of ResNet50</vt:lpstr>
      <vt:lpstr>Feature Map of ResNet50</vt:lpstr>
      <vt:lpstr>Feature Map of ResNet50</vt:lpstr>
      <vt:lpstr>Feature Map of Swin-S</vt:lpstr>
      <vt:lpstr>Feature Map of Swin-S</vt:lpstr>
      <vt:lpstr>Feature Map of Swin-S</vt:lpstr>
      <vt:lpstr>Feature Map of Swin-S</vt:lpstr>
      <vt:lpstr>Feature Map of Swin-S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SATO: A Spatial Data Partitioning Framework for Scalable Query Processing</dc:title>
  <dc:creator>Hoang Vo</dc:creator>
  <cp:lastModifiedBy>程 文胜</cp:lastModifiedBy>
  <cp:revision>1932</cp:revision>
  <cp:lastPrinted>2015-08-26T21:35:55Z</cp:lastPrinted>
  <dcterms:created xsi:type="dcterms:W3CDTF">2014-10-10T03:49:09Z</dcterms:created>
  <dcterms:modified xsi:type="dcterms:W3CDTF">2022-02-15T22:23:10Z</dcterms:modified>
</cp:coreProperties>
</file>